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07"/>
  </p:notesMasterIdLst>
  <p:sldIdLst>
    <p:sldId id="256" r:id="rId3"/>
    <p:sldId id="257" r:id="rId4"/>
    <p:sldId id="258" r:id="rId5"/>
    <p:sldId id="893" r:id="rId6"/>
    <p:sldId id="860" r:id="rId7"/>
    <p:sldId id="820" r:id="rId8"/>
    <p:sldId id="929" r:id="rId9"/>
    <p:sldId id="859" r:id="rId10"/>
    <p:sldId id="945" r:id="rId11"/>
    <p:sldId id="823" r:id="rId12"/>
    <p:sldId id="825" r:id="rId13"/>
    <p:sldId id="826" r:id="rId14"/>
    <p:sldId id="931" r:id="rId15"/>
    <p:sldId id="894" r:id="rId16"/>
    <p:sldId id="896" r:id="rId17"/>
    <p:sldId id="830" r:id="rId18"/>
    <p:sldId id="897" r:id="rId19"/>
    <p:sldId id="898" r:id="rId20"/>
    <p:sldId id="899" r:id="rId21"/>
    <p:sldId id="864" r:id="rId22"/>
    <p:sldId id="862" r:id="rId23"/>
    <p:sldId id="932" r:id="rId24"/>
    <p:sldId id="863" r:id="rId25"/>
    <p:sldId id="834" r:id="rId26"/>
    <p:sldId id="900" r:id="rId27"/>
    <p:sldId id="917" r:id="rId28"/>
    <p:sldId id="946" r:id="rId29"/>
    <p:sldId id="947" r:id="rId30"/>
    <p:sldId id="948" r:id="rId31"/>
    <p:sldId id="949" r:id="rId32"/>
    <p:sldId id="950" r:id="rId33"/>
    <p:sldId id="951" r:id="rId34"/>
    <p:sldId id="952" r:id="rId35"/>
    <p:sldId id="953" r:id="rId36"/>
    <p:sldId id="901" r:id="rId37"/>
    <p:sldId id="944" r:id="rId38"/>
    <p:sldId id="919" r:id="rId39"/>
    <p:sldId id="921" r:id="rId40"/>
    <p:sldId id="904" r:id="rId41"/>
    <p:sldId id="954" r:id="rId42"/>
    <p:sldId id="955" r:id="rId43"/>
    <p:sldId id="956" r:id="rId44"/>
    <p:sldId id="957" r:id="rId45"/>
    <p:sldId id="958" r:id="rId46"/>
    <p:sldId id="959" r:id="rId47"/>
    <p:sldId id="960" r:id="rId48"/>
    <p:sldId id="961" r:id="rId49"/>
    <p:sldId id="962" r:id="rId50"/>
    <p:sldId id="963" r:id="rId51"/>
    <p:sldId id="964" r:id="rId52"/>
    <p:sldId id="965" r:id="rId53"/>
    <p:sldId id="966" r:id="rId54"/>
    <p:sldId id="967" r:id="rId55"/>
    <p:sldId id="905" r:id="rId56"/>
    <p:sldId id="906" r:id="rId57"/>
    <p:sldId id="923" r:id="rId58"/>
    <p:sldId id="926" r:id="rId59"/>
    <p:sldId id="928" r:id="rId60"/>
    <p:sldId id="738" r:id="rId61"/>
    <p:sldId id="797" r:id="rId62"/>
    <p:sldId id="871" r:id="rId63"/>
    <p:sldId id="872" r:id="rId64"/>
    <p:sldId id="798" r:id="rId65"/>
    <p:sldId id="799" r:id="rId66"/>
    <p:sldId id="804" r:id="rId67"/>
    <p:sldId id="868" r:id="rId68"/>
    <p:sldId id="856" r:id="rId69"/>
    <p:sldId id="800" r:id="rId70"/>
    <p:sldId id="845" r:id="rId71"/>
    <p:sldId id="754" r:id="rId72"/>
    <p:sldId id="861" r:id="rId73"/>
    <p:sldId id="968" r:id="rId74"/>
    <p:sldId id="753" r:id="rId75"/>
    <p:sldId id="801" r:id="rId76"/>
    <p:sldId id="847" r:id="rId77"/>
    <p:sldId id="742" r:id="rId78"/>
    <p:sldId id="802" r:id="rId79"/>
    <p:sldId id="849" r:id="rId80"/>
    <p:sldId id="873" r:id="rId81"/>
    <p:sldId id="874" r:id="rId82"/>
    <p:sldId id="875" r:id="rId83"/>
    <p:sldId id="876" r:id="rId84"/>
    <p:sldId id="877" r:id="rId85"/>
    <p:sldId id="878" r:id="rId86"/>
    <p:sldId id="879" r:id="rId87"/>
    <p:sldId id="880" r:id="rId88"/>
    <p:sldId id="881" r:id="rId89"/>
    <p:sldId id="882" r:id="rId90"/>
    <p:sldId id="883" r:id="rId91"/>
    <p:sldId id="884" r:id="rId92"/>
    <p:sldId id="885" r:id="rId93"/>
    <p:sldId id="886" r:id="rId94"/>
    <p:sldId id="749" r:id="rId95"/>
    <p:sldId id="750" r:id="rId96"/>
    <p:sldId id="770" r:id="rId97"/>
    <p:sldId id="848" r:id="rId98"/>
    <p:sldId id="854" r:id="rId99"/>
    <p:sldId id="855" r:id="rId100"/>
    <p:sldId id="858" r:id="rId101"/>
    <p:sldId id="867" r:id="rId102"/>
    <p:sldId id="969" r:id="rId103"/>
    <p:sldId id="970" r:id="rId104"/>
    <p:sldId id="971" r:id="rId105"/>
    <p:sldId id="865" r:id="rId10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3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1D20B8-C290-4C94-8C7F-0277B9D2F6E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8DDD6D-317B-4886-9A60-0B722A074D7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2D01F0-63A4-49FC-8DAB-288B21321D7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8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2C0BAA-F2C0-47C6-A20B-733CA31DCF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69A4D5-BA7F-4965-9F32-D31D11C0DA9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AB68C1-092D-468B-8690-7D27B27041C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00E29C-1E14-41D6-ACAF-300C17152C8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0DC0F6-EF13-4C52-ACF2-48065D1392E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81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5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4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2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.xml"/><Relationship Id="rId7" Type="http://schemas.openxmlformats.org/officeDocument/2006/relationships/image" Target="../media/image3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9.xml"/><Relationship Id="rId7" Type="http://schemas.openxmlformats.org/officeDocument/2006/relationships/image" Target="../media/image3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2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6.png"/><Relationship Id="rId5" Type="http://schemas.openxmlformats.org/officeDocument/2006/relationships/tags" Target="../tags/tag14.xml"/><Relationship Id="rId10" Type="http://schemas.openxmlformats.org/officeDocument/2006/relationships/image" Target="../media/image45.png"/><Relationship Id="rId4" Type="http://schemas.openxmlformats.org/officeDocument/2006/relationships/tags" Target="../tags/tag13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6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tags" Target="../tags/tag22.xml"/><Relationship Id="rId21" Type="http://schemas.openxmlformats.org/officeDocument/2006/relationships/image" Target="../media/image86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63.png"/><Relationship Id="rId25" Type="http://schemas.openxmlformats.org/officeDocument/2006/relationships/image" Target="../media/image87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66.png"/><Relationship Id="rId29" Type="http://schemas.openxmlformats.org/officeDocument/2006/relationships/image" Target="../media/image9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69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70.png"/><Relationship Id="rId28" Type="http://schemas.openxmlformats.org/officeDocument/2006/relationships/image" Target="../media/image89.png"/><Relationship Id="rId10" Type="http://schemas.openxmlformats.org/officeDocument/2006/relationships/tags" Target="../tags/tag29.xml"/><Relationship Id="rId19" Type="http://schemas.openxmlformats.org/officeDocument/2006/relationships/image" Target="../media/image65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68.png"/><Relationship Id="rId27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38.xml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7.png"/><Relationship Id="rId4" Type="http://schemas.openxmlformats.org/officeDocument/2006/relationships/tags" Target="../tags/tag39.xml"/><Relationship Id="rId9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4.xml"/><Relationship Id="rId7" Type="http://schemas.openxmlformats.org/officeDocument/2006/relationships/image" Target="../media/image107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07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Andrey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Markov (1856-1922)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Reinforcement Learning!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Optimal policy when R(s, a, s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’) = -0.03 for all non-terminals 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2727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 called a </a:t>
            </a:r>
            <a:r>
              <a:rPr kumimoji="0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transition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 = P(s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R(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’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 is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 a) is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1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value (utility)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(s,a,s’) is a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</a:b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 is a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(s, a) is 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values (L8D4)]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9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2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Instructors: Dan Klein and Pieter Abbeel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University of California, Berkeley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ai.berkeley.edu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0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9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5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3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6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7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9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1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k+1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(s’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Transitions P(</a:t>
            </a:r>
            <a:r>
              <a:rPr lang="en-US" sz="2400" dirty="0" err="1"/>
              <a:t>s’|s,a</a:t>
            </a:r>
            <a:r>
              <a:rPr lang="en-US" sz="2400" dirty="0"/>
              <a:t>) (or T(</a:t>
            </a:r>
            <a:r>
              <a:rPr lang="en-US" sz="2400" dirty="0" err="1"/>
              <a:t>s,a,s</a:t>
            </a:r>
            <a:r>
              <a:rPr lang="en-US" sz="24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Rewards R(</a:t>
            </a:r>
            <a:r>
              <a:rPr lang="en-US" sz="2400" dirty="0" err="1"/>
              <a:t>s,a,s</a:t>
            </a:r>
            <a:r>
              <a:rPr lang="en-US" sz="2400" dirty="0"/>
              <a:t>’) (and discount </a:t>
            </a:r>
            <a:r>
              <a:rPr lang="en-US" sz="2400" dirty="0">
                <a:sym typeface="Symbol" pitchFamily="18" charset="2"/>
              </a:rPr>
              <a:t>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Start state s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 maze-like problem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lives in a grid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Walls block the agent’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 path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Noisy movement: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actions do not always go as planned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80% of the time, the action North takes the agent North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(if there is no wall there)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10% of the time, North takes the agent West; 10% East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If there is a wall in the direction the agent would have been taken, the agent stays put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The agent receives rewards each time step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Small 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“living” reward each step (can be negative)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Big rewards come at the end (good or bad)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(s,a,s’) is a </a:t>
            </a:r>
            <a:br>
              <a:rPr lang="en-US" sz="2000">
                <a:solidFill>
                  <a:srgbClr val="C00000"/>
                </a:solidFill>
              </a:rPr>
            </a:br>
            <a:r>
              <a:rPr lang="en-US" sz="2000" i="1">
                <a:solidFill>
                  <a:srgbClr val="C00000"/>
                </a:solidFill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s is a </a:t>
            </a:r>
            <a:r>
              <a:rPr lang="en-US" sz="2000" i="1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(L9D1)]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Values V*</a:t>
            </a:r>
          </a:p>
        </p:txBody>
      </p:sp>
      <p:pic>
        <p:nvPicPr>
          <p:cNvPr id="3" name="Picture 2" descr="Screen Shot 2014-08-11 at 12.1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35" y="1083733"/>
            <a:ext cx="62865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60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: Q*</a:t>
            </a:r>
          </a:p>
        </p:txBody>
      </p:sp>
      <p:pic>
        <p:nvPicPr>
          <p:cNvPr id="3" name="Picture 2" descr="Screen Shot 2014-08-11 at 12.1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24" y="1143000"/>
            <a:ext cx="6245153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971800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6147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1600" y="43434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220200" y="1524000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3" y="2286000"/>
            <a:ext cx="6950388" cy="69080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96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75235"/>
            <a:ext cx="11379200" cy="1782765"/>
          </a:xfrm>
        </p:spPr>
        <p:txBody>
          <a:bodyPr/>
          <a:lstStyle/>
          <a:p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lvl="5"/>
            <a:endParaRPr lang="en-US" sz="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we fixed some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2400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893614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893614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V</a:t>
            </a:r>
            <a:r>
              <a:rPr lang="en-US" sz="20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Efficiency: O(S</a:t>
            </a:r>
            <a:r>
              <a:rPr lang="en-US" sz="2400" baseline="30000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Solve with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28003" y="4648200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7934801" y="1295400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432955" y="4683368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99872" y="3781300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13955" y="3768968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66801" y="2362200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(L9D2)]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[Demo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 manual intro (L8D1)]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1200" dirty="0"/>
          </a:p>
          <a:p>
            <a:r>
              <a:rPr lang="en-US" sz="2400" dirty="0"/>
              <a:t>Evaluation: For fixed current policy </a:t>
            </a:r>
            <a:r>
              <a:rPr lang="en-US" sz="2400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ym typeface="Symbol" pitchFamily="18" charset="2"/>
              </a:rPr>
              <a:t>Iterate until values converge: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/>
              <a:t>Improvement: For fixed values, get a better policy using policy extraction</a:t>
            </a:r>
          </a:p>
          <a:p>
            <a:pPr lvl="1"/>
            <a:r>
              <a:rPr lang="en-US" sz="2000" dirty="0"/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26211" y="2743200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4921250"/>
            <a:ext cx="7215495" cy="64106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value iteration or 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4462</Words>
  <Application>Microsoft Macintosh PowerPoint</Application>
  <PresentationFormat>Widescreen</PresentationFormat>
  <Paragraphs>895</Paragraphs>
  <Slides>104</Slides>
  <Notes>56</Notes>
  <HiddenSlides>6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ＭＳ Ｐゴシック</vt:lpstr>
      <vt:lpstr>Arial</vt:lpstr>
      <vt:lpstr>Calibri</vt:lpstr>
      <vt:lpstr>cmmi10</vt:lpstr>
      <vt:lpstr>Symbol</vt:lpstr>
      <vt:lpstr>Times New Roman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CS 188: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Recap: MDPs</vt:lpstr>
      <vt:lpstr>Optimal Quantities</vt:lpstr>
      <vt:lpstr>Gridworld Values V*</vt:lpstr>
      <vt:lpstr>Gridworld: Q*</vt:lpstr>
      <vt:lpstr>The Bellman Equations</vt:lpstr>
      <vt:lpstr>The Bellman Equations</vt:lpstr>
      <vt:lpstr>Value Iteration</vt:lpstr>
      <vt:lpstr>Convergence*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Comparison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Next Time: Reinforcement Learning!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2025-04-12T07:20:45Z</dcterms:created>
  <dcterms:modified xsi:type="dcterms:W3CDTF">2025-04-12T07:36:26Z</dcterms:modified>
</cp:coreProperties>
</file>